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40" autoAdjust="0"/>
    <p:restoredTop sz="94660"/>
  </p:normalViewPr>
  <p:slideViewPr>
    <p:cSldViewPr>
      <p:cViewPr>
        <p:scale>
          <a:sx n="90" d="100"/>
          <a:sy n="90" d="100"/>
        </p:scale>
        <p:origin x="-734"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300"/>
            </a:lvl1pPr>
          </a:lstStyle>
          <a:p>
            <a:pPr>
              <a:defRPr/>
            </a:pPr>
            <a:endParaRPr lang="en-US" dirty="0"/>
          </a:p>
        </p:txBody>
      </p:sp>
      <p:sp>
        <p:nvSpPr>
          <p:cNvPr id="4099" name="Rectangle 3"/>
          <p:cNvSpPr>
            <a:spLocks noGrp="1" noChangeArrowheads="1"/>
          </p:cNvSpPr>
          <p:nvPr>
            <p:ph type="dt" idx="1"/>
          </p:nvPr>
        </p:nvSpPr>
        <p:spPr bwMode="auto">
          <a:xfrm>
            <a:off x="4143589" y="0"/>
            <a:ext cx="3169920" cy="48006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3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1" y="4560571"/>
            <a:ext cx="5852160" cy="4320540"/>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300"/>
            </a:lvl1pPr>
          </a:lstStyle>
          <a:p>
            <a:pPr>
              <a:defRPr/>
            </a:pPr>
            <a:endParaRPr lang="en-US" dirty="0"/>
          </a:p>
        </p:txBody>
      </p:sp>
      <p:sp>
        <p:nvSpPr>
          <p:cNvPr id="4103" name="Rectangle 7"/>
          <p:cNvSpPr>
            <a:spLocks noGrp="1" noChangeArrowheads="1"/>
          </p:cNvSpPr>
          <p:nvPr>
            <p:ph type="sldNum" sz="quarter" idx="5"/>
          </p:nvPr>
        </p:nvSpPr>
        <p:spPr bwMode="auto">
          <a:xfrm>
            <a:off x="4143589" y="9119473"/>
            <a:ext cx="3169920" cy="480060"/>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300"/>
            </a:lvl1pPr>
          </a:lstStyle>
          <a:p>
            <a:pPr>
              <a:defRPr/>
            </a:pPr>
            <a:fld id="{30D0D8A5-CF34-4D02-A8A2-ADAF7AB59685}" type="slidenum">
              <a:rPr lang="en-US"/>
              <a:pPr>
                <a:defRPr/>
              </a:pPr>
              <a:t>‹#›</a:t>
            </a:fld>
            <a:endParaRPr lang="en-US" dirty="0"/>
          </a:p>
        </p:txBody>
      </p:sp>
    </p:spTree>
    <p:extLst>
      <p:ext uri="{BB962C8B-B14F-4D97-AF65-F5344CB8AC3E}">
        <p14:creationId xmlns:p14="http://schemas.microsoft.com/office/powerpoint/2010/main" val="3624203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4C6267B8-1F88-4CAC-A742-C4EE383551FB}" type="slidenum">
              <a:rPr lang="en-US" smtClean="0"/>
              <a:pPr/>
              <a:t>1</a:t>
            </a:fld>
            <a:endParaRPr lang="en-US" dirty="0" smtClean="0"/>
          </a:p>
        </p:txBody>
      </p:sp>
      <p:sp>
        <p:nvSpPr>
          <p:cNvPr id="4099" name="Slide Image Placeholder 1"/>
          <p:cNvSpPr>
            <a:spLocks noGrp="1" noRot="1" noChangeAspect="1" noTextEdit="1"/>
          </p:cNvSpPr>
          <p:nvPr>
            <p:ph type="sldImg"/>
          </p:nvPr>
        </p:nvSpPr>
        <p:spPr>
          <a:xfrm>
            <a:off x="1258888" y="719138"/>
            <a:ext cx="4800600" cy="3600450"/>
          </a:xfrm>
          <a:ln/>
        </p:spPr>
      </p:sp>
      <p:sp>
        <p:nvSpPr>
          <p:cNvPr id="4100" name="Notes Placeholder 2"/>
          <p:cNvSpPr>
            <a:spLocks noGrp="1"/>
          </p:cNvSpPr>
          <p:nvPr>
            <p:ph type="body" idx="1"/>
          </p:nvPr>
        </p:nvSpPr>
        <p:spPr>
          <a:noFill/>
          <a:ln/>
        </p:spPr>
        <p:txBody>
          <a:bodyPr lIns="96643" tIns="48323" rIns="96643" bIns="48323"/>
          <a:lstStyle/>
          <a:p>
            <a:pPr eaLnBrk="1" hangingPunct="1">
              <a:spcBef>
                <a:spcPct val="0"/>
              </a:spcBef>
            </a:pPr>
            <a:endParaRPr lang="en-US" dirty="0" smtClean="0"/>
          </a:p>
        </p:txBody>
      </p:sp>
      <p:sp>
        <p:nvSpPr>
          <p:cNvPr id="4101" name="Slide Number Placeholder 3"/>
          <p:cNvSpPr txBox="1">
            <a:spLocks noGrp="1"/>
          </p:cNvSpPr>
          <p:nvPr/>
        </p:nvSpPr>
        <p:spPr bwMode="auto">
          <a:xfrm>
            <a:off x="4143589" y="9119473"/>
            <a:ext cx="3169920" cy="480060"/>
          </a:xfrm>
          <a:prstGeom prst="rect">
            <a:avLst/>
          </a:prstGeom>
          <a:noFill/>
          <a:ln w="9525">
            <a:noFill/>
            <a:miter lim="800000"/>
            <a:headEnd/>
            <a:tailEnd/>
          </a:ln>
        </p:spPr>
        <p:txBody>
          <a:bodyPr lIns="96643" tIns="48323" rIns="96643" bIns="48323" anchor="b"/>
          <a:lstStyle/>
          <a:p>
            <a:pPr algn="r"/>
            <a:fld id="{9CB75552-4C4C-4060-920E-DA6572D40B82}" type="slidenum">
              <a:rPr lang="en-US" sz="1300">
                <a:latin typeface="Calibri" pitchFamily="34" charset="0"/>
              </a:rPr>
              <a:pPr algn="r"/>
              <a:t>1</a:t>
            </a:fld>
            <a:endParaRPr lang="en-US" sz="13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E8CFFA-10F3-48E5-9D35-EE4700AC71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83092E-F438-49D0-94FF-9C8CE2D10F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74F90D-DB1B-4A5F-AA69-D457330D230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7B821F-CAC1-4B68-9F36-F1BCBA2BE0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3C26E7-E9A0-4ABC-BC65-17AB3BF56B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086366-032A-4F99-965C-C6177BCB23F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B7A79CC-7397-4EE4-BCDF-D02055BF20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30D7F3B-0CD6-4D51-8A61-C414D3F6750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0DC2B9D-D16C-430A-B441-54424CC571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FB99C74-1DAD-4E96-9727-ED30EE89DA5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44D537B-9A47-47D1-806B-1EBF84E3076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033249-920D-45A1-AE53-9578172BC8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676400" y="-152400"/>
            <a:ext cx="5638800" cy="1447800"/>
          </a:xfrm>
        </p:spPr>
        <p:txBody>
          <a:bodyPr/>
          <a:lstStyle/>
          <a:p>
            <a:pPr eaLnBrk="1" hangingPunct="1"/>
            <a:r>
              <a:rPr lang="en-US" sz="1400" dirty="0" smtClean="0"/>
              <a:t>Confederated Tribes of the Umatilla Indian Reservation</a:t>
            </a:r>
            <a:br>
              <a:rPr lang="en-US" sz="1400" dirty="0" smtClean="0"/>
            </a:br>
            <a:r>
              <a:rPr lang="en-US" sz="1400" dirty="0" smtClean="0"/>
              <a:t>Program Project Semiannual Report</a:t>
            </a:r>
            <a:r>
              <a:rPr lang="en-US" sz="1400" b="1" dirty="0" smtClean="0"/>
              <a:t/>
            </a:r>
            <a:br>
              <a:rPr lang="en-US" sz="1400" b="1" dirty="0" smtClean="0"/>
            </a:br>
            <a:r>
              <a:rPr lang="en-US" sz="1600" b="1" dirty="0" smtClean="0"/>
              <a:t>Project:</a:t>
            </a:r>
            <a:r>
              <a:rPr lang="en-US" sz="1400" b="1" dirty="0" smtClean="0"/>
              <a:t> </a:t>
            </a:r>
            <a:r>
              <a:rPr lang="en-US" sz="1600" b="1" dirty="0" smtClean="0"/>
              <a:t>Future Flows</a:t>
            </a:r>
            <a:br>
              <a:rPr lang="en-US" sz="1600" b="1" dirty="0" smtClean="0"/>
            </a:br>
            <a:r>
              <a:rPr lang="en-US" sz="1200" dirty="0" smtClean="0"/>
              <a:t>Reporting</a:t>
            </a:r>
            <a:r>
              <a:rPr lang="en-US" sz="1600" b="1" dirty="0" smtClean="0"/>
              <a:t> </a:t>
            </a:r>
            <a:r>
              <a:rPr lang="en-US" sz="1200" dirty="0" smtClean="0"/>
              <a:t>Period: January through June 2017</a:t>
            </a:r>
          </a:p>
        </p:txBody>
      </p:sp>
      <p:sp>
        <p:nvSpPr>
          <p:cNvPr id="2051" name="TextBox 8"/>
          <p:cNvSpPr txBox="1">
            <a:spLocks noChangeArrowheads="1"/>
          </p:cNvSpPr>
          <p:nvPr/>
        </p:nvSpPr>
        <p:spPr bwMode="auto">
          <a:xfrm>
            <a:off x="6705600" y="1676400"/>
            <a:ext cx="12954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2052" name="TextBox 10"/>
          <p:cNvSpPr txBox="1">
            <a:spLocks noChangeArrowheads="1"/>
          </p:cNvSpPr>
          <p:nvPr/>
        </p:nvSpPr>
        <p:spPr bwMode="auto">
          <a:xfrm>
            <a:off x="7467600" y="304800"/>
            <a:ext cx="14478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1030" name="TextBox 12"/>
          <p:cNvSpPr txBox="1">
            <a:spLocks noChangeArrowheads="1"/>
          </p:cNvSpPr>
          <p:nvPr/>
        </p:nvSpPr>
        <p:spPr bwMode="auto">
          <a:xfrm>
            <a:off x="228600" y="3124200"/>
            <a:ext cx="4267200" cy="1323439"/>
          </a:xfrm>
          <a:prstGeom prst="rect">
            <a:avLst/>
          </a:prstGeom>
          <a:solidFill>
            <a:schemeClr val="bg2">
              <a:lumMod val="20000"/>
              <a:lumOff val="80000"/>
            </a:schemeClr>
          </a:solidFill>
          <a:ln w="9525">
            <a:solidFill>
              <a:schemeClr val="tx1"/>
            </a:solidFill>
            <a:miter lim="800000"/>
            <a:headEnd/>
            <a:tailEnd/>
          </a:ln>
        </p:spPr>
        <p:txBody>
          <a:bodyPr>
            <a:spAutoFit/>
          </a:bodyPr>
          <a:lstStyle/>
          <a:p>
            <a:pPr>
              <a:defRPr/>
            </a:pPr>
            <a:r>
              <a:rPr lang="en-US" sz="1000" b="1" dirty="0">
                <a:latin typeface="Calibri" pitchFamily="34" charset="0"/>
              </a:rPr>
              <a:t>Outputs (specific </a:t>
            </a:r>
            <a:r>
              <a:rPr lang="en-US" sz="1000" b="1" dirty="0" smtClean="0">
                <a:latin typeface="Calibri" pitchFamily="34" charset="0"/>
              </a:rPr>
              <a:t>task accomplishments during the last 6 months):</a:t>
            </a:r>
            <a:endParaRPr lang="en-US" sz="1000" b="1" dirty="0">
              <a:latin typeface="Calibri" pitchFamily="34" charset="0"/>
            </a:endParaRPr>
          </a:p>
          <a:p>
            <a:pPr>
              <a:buFont typeface="Arial" charset="0"/>
              <a:buChar char="•"/>
              <a:defRPr/>
            </a:pPr>
            <a:r>
              <a:rPr lang="en-US" sz="1000" dirty="0" smtClean="0">
                <a:latin typeface="Calibri" pitchFamily="34" charset="0"/>
              </a:rPr>
              <a:t>Unique combinations of land cover, slope and soils have been  created in a GIS format so that they can be used in the ARC-SWAT model (see Figure 1).</a:t>
            </a:r>
            <a:endParaRPr lang="en-US" sz="1000" dirty="0">
              <a:latin typeface="Calibri" pitchFamily="34" charset="0"/>
            </a:endParaRPr>
          </a:p>
          <a:p>
            <a:pPr>
              <a:buFont typeface="Arial" charset="0"/>
              <a:buChar char="•"/>
              <a:defRPr/>
            </a:pPr>
            <a:r>
              <a:rPr lang="en-US" sz="1000" dirty="0">
                <a:latin typeface="Calibri" pitchFamily="34" charset="0"/>
              </a:rPr>
              <a:t>W</a:t>
            </a:r>
            <a:r>
              <a:rPr lang="en-US" sz="1000" dirty="0" smtClean="0">
                <a:latin typeface="Calibri" pitchFamily="34" charset="0"/>
              </a:rPr>
              <a:t>e have parameterized the ARC-SWAT flow model with both terrestrial and hydrologic data that has been the focus of several months of effort.  </a:t>
            </a:r>
          </a:p>
          <a:p>
            <a:pPr>
              <a:buFont typeface="Arial" charset="0"/>
              <a:buChar char="•"/>
              <a:defRPr/>
            </a:pPr>
            <a:r>
              <a:rPr lang="en-US" sz="1000" dirty="0" smtClean="0">
                <a:latin typeface="Calibri" pitchFamily="34" charset="0"/>
              </a:rPr>
              <a:t>We have analyzed the spatial distribution of flow gages in the Umatilla River watershed and built a flow model on those that represent natural flows over the greatest area of the basin. </a:t>
            </a:r>
          </a:p>
        </p:txBody>
      </p:sp>
      <p:sp>
        <p:nvSpPr>
          <p:cNvPr id="1031" name="TextBox 13"/>
          <p:cNvSpPr txBox="1">
            <a:spLocks noChangeArrowheads="1"/>
          </p:cNvSpPr>
          <p:nvPr/>
        </p:nvSpPr>
        <p:spPr bwMode="auto">
          <a:xfrm>
            <a:off x="228600" y="4419600"/>
            <a:ext cx="4267200" cy="1023357"/>
          </a:xfrm>
          <a:prstGeom prst="rect">
            <a:avLst/>
          </a:prstGeom>
          <a:solidFill>
            <a:schemeClr val="bg2">
              <a:lumMod val="20000"/>
              <a:lumOff val="80000"/>
            </a:schemeClr>
          </a:solidFill>
          <a:ln w="9525">
            <a:solidFill>
              <a:schemeClr val="tx1"/>
            </a:solidFill>
            <a:miter lim="800000"/>
            <a:headEnd/>
            <a:tailEnd/>
          </a:ln>
        </p:spPr>
        <p:txBody>
          <a:bodyPr>
            <a:spAutoFit/>
          </a:bodyPr>
          <a:lstStyle/>
          <a:p>
            <a:pPr>
              <a:defRPr/>
            </a:pPr>
            <a:r>
              <a:rPr lang="en-US" sz="1050" b="1" dirty="0">
                <a:latin typeface="Calibri" pitchFamily="34" charset="0"/>
              </a:rPr>
              <a:t>Outcomes </a:t>
            </a:r>
            <a:r>
              <a:rPr lang="en-US" sz="1000" b="1" dirty="0">
                <a:latin typeface="Calibri" pitchFamily="34" charset="0"/>
              </a:rPr>
              <a:t>(progress and trends resulting from outputs):</a:t>
            </a:r>
          </a:p>
          <a:p>
            <a:pPr>
              <a:buFont typeface="Arial" charset="0"/>
              <a:buChar char="•"/>
              <a:defRPr/>
            </a:pPr>
            <a:r>
              <a:rPr lang="en-US" sz="1000" dirty="0" smtClean="0">
                <a:latin typeface="Calibri" pitchFamily="34" charset="0"/>
              </a:rPr>
              <a:t>Initial model outputs show close correlation in modeled and measured flows. </a:t>
            </a:r>
            <a:endParaRPr lang="en-US" sz="1000" dirty="0">
              <a:latin typeface="Calibri" pitchFamily="34" charset="0"/>
            </a:endParaRPr>
          </a:p>
          <a:p>
            <a:pPr>
              <a:buFont typeface="Arial" charset="0"/>
              <a:buChar char="•"/>
              <a:defRPr/>
            </a:pPr>
            <a:r>
              <a:rPr lang="en-US" sz="1000" dirty="0" smtClean="0">
                <a:latin typeface="Calibri" pitchFamily="34" charset="0"/>
              </a:rPr>
              <a:t>Based on our work to date, we are preparing to give a series of talks within the CTUIR - to the Fish and Wildlife Committee, Water Commission .</a:t>
            </a:r>
          </a:p>
          <a:p>
            <a:pPr>
              <a:buFont typeface="Arial" charset="0"/>
              <a:buChar char="•"/>
              <a:defRPr/>
            </a:pPr>
            <a:r>
              <a:rPr lang="en-US" sz="1000" dirty="0" smtClean="0">
                <a:latin typeface="Calibri" pitchFamily="34" charset="0"/>
              </a:rPr>
              <a:t>We have an accepted abstract for a presentation the PNW Climate Conference in November , 2017.</a:t>
            </a:r>
            <a:endParaRPr lang="en-US" sz="1000" dirty="0">
              <a:latin typeface="Calibri" pitchFamily="34" charset="0"/>
            </a:endParaRPr>
          </a:p>
        </p:txBody>
      </p:sp>
      <p:sp>
        <p:nvSpPr>
          <p:cNvPr id="2055" name="TextBox 18"/>
          <p:cNvSpPr txBox="1">
            <a:spLocks noChangeArrowheads="1"/>
          </p:cNvSpPr>
          <p:nvPr/>
        </p:nvSpPr>
        <p:spPr bwMode="auto">
          <a:xfrm>
            <a:off x="152400" y="1194137"/>
            <a:ext cx="4343400" cy="1323439"/>
          </a:xfrm>
          <a:prstGeom prst="rect">
            <a:avLst/>
          </a:prstGeom>
          <a:noFill/>
          <a:ln w="9525">
            <a:noFill/>
            <a:miter lim="800000"/>
            <a:headEnd/>
            <a:tailEnd/>
          </a:ln>
        </p:spPr>
        <p:txBody>
          <a:bodyPr>
            <a:spAutoFit/>
          </a:bodyPr>
          <a:lstStyle/>
          <a:p>
            <a:r>
              <a:rPr lang="en-US" sz="1000" b="1" dirty="0">
                <a:latin typeface="+mn-lt"/>
              </a:rPr>
              <a:t>Project </a:t>
            </a:r>
            <a:r>
              <a:rPr lang="en-US" sz="1000" b="1" dirty="0" smtClean="0">
                <a:latin typeface="+mn-lt"/>
              </a:rPr>
              <a:t>Statement</a:t>
            </a:r>
            <a:r>
              <a:rPr lang="en-US" sz="1000" dirty="0" smtClean="0">
                <a:latin typeface="+mn-lt"/>
              </a:rPr>
              <a:t>: </a:t>
            </a:r>
            <a:r>
              <a:rPr lang="en-US" sz="1000" dirty="0">
                <a:latin typeface="+mn-lt"/>
              </a:rPr>
              <a:t>To inform the management of the Umatilla River and its floodplain, through anticipated climate driven changes, we </a:t>
            </a:r>
            <a:r>
              <a:rPr lang="en-US" sz="1000" dirty="0" smtClean="0">
                <a:latin typeface="+mn-lt"/>
              </a:rPr>
              <a:t>are conducting a spatially driven flow </a:t>
            </a:r>
            <a:r>
              <a:rPr lang="en-US" sz="1000" dirty="0">
                <a:latin typeface="+mn-lt"/>
              </a:rPr>
              <a:t>analysis </a:t>
            </a:r>
            <a:r>
              <a:rPr lang="en-US" sz="1000" dirty="0" smtClean="0">
                <a:latin typeface="+mn-lt"/>
              </a:rPr>
              <a:t>informed by the CTUIR </a:t>
            </a:r>
            <a:r>
              <a:rPr lang="en-US" sz="1000" dirty="0">
                <a:latin typeface="+mn-lt"/>
              </a:rPr>
              <a:t>River Vision Touchstones.  Current, generalized climate models </a:t>
            </a:r>
            <a:r>
              <a:rPr lang="en-US" sz="1000" dirty="0" smtClean="0">
                <a:latin typeface="+mn-lt"/>
              </a:rPr>
              <a:t> </a:t>
            </a:r>
            <a:r>
              <a:rPr lang="en-US" sz="1000" dirty="0">
                <a:latin typeface="+mn-lt"/>
              </a:rPr>
              <a:t>predict that the Umatilla River </a:t>
            </a:r>
            <a:r>
              <a:rPr lang="en-US" sz="1000" dirty="0" smtClean="0">
                <a:latin typeface="+mn-lt"/>
              </a:rPr>
              <a:t>floodplain will </a:t>
            </a:r>
            <a:r>
              <a:rPr lang="en-US" sz="1000" dirty="0">
                <a:latin typeface="+mn-lt"/>
              </a:rPr>
              <a:t>be subject to changing vegetation patterns, altered precipitation events, reduced base flows and increased peak flows.  These changes are certain to impact the availability, quality and quantity of First Foods to the CTUIR community. </a:t>
            </a:r>
          </a:p>
        </p:txBody>
      </p:sp>
      <p:sp>
        <p:nvSpPr>
          <p:cNvPr id="2056" name="TextBox 19"/>
          <p:cNvSpPr txBox="1">
            <a:spLocks noChangeArrowheads="1"/>
          </p:cNvSpPr>
          <p:nvPr/>
        </p:nvSpPr>
        <p:spPr bwMode="auto">
          <a:xfrm>
            <a:off x="152400" y="2438400"/>
            <a:ext cx="4343400" cy="707886"/>
          </a:xfrm>
          <a:prstGeom prst="rect">
            <a:avLst/>
          </a:prstGeom>
          <a:noFill/>
          <a:ln w="9525">
            <a:noFill/>
            <a:miter lim="800000"/>
            <a:headEnd/>
            <a:tailEnd/>
          </a:ln>
        </p:spPr>
        <p:txBody>
          <a:bodyPr>
            <a:spAutoFit/>
          </a:bodyPr>
          <a:lstStyle/>
          <a:p>
            <a:r>
              <a:rPr lang="en-US" sz="1000" b="1" dirty="0"/>
              <a:t>Goals and Purpose: </a:t>
            </a:r>
            <a:r>
              <a:rPr lang="en-US" sz="1000" dirty="0"/>
              <a:t>The overarching question that we ask is, “What is the character, extent and composition of Umatilla River floodplain and what changes should the Tribal community expect over the next several decades?”</a:t>
            </a:r>
          </a:p>
        </p:txBody>
      </p:sp>
      <p:sp>
        <p:nvSpPr>
          <p:cNvPr id="1064" name="TextBox 16"/>
          <p:cNvSpPr txBox="1">
            <a:spLocks noChangeArrowheads="1"/>
          </p:cNvSpPr>
          <p:nvPr/>
        </p:nvSpPr>
        <p:spPr bwMode="auto">
          <a:xfrm>
            <a:off x="228600" y="5383212"/>
            <a:ext cx="4267200" cy="1323439"/>
          </a:xfrm>
          <a:prstGeom prst="rect">
            <a:avLst/>
          </a:prstGeom>
          <a:solidFill>
            <a:schemeClr val="bg2">
              <a:lumMod val="20000"/>
              <a:lumOff val="80000"/>
            </a:schemeClr>
          </a:solidFill>
          <a:ln w="9525">
            <a:solidFill>
              <a:schemeClr val="tx1"/>
            </a:solidFill>
            <a:miter lim="800000"/>
            <a:headEnd/>
            <a:tailEnd/>
          </a:ln>
        </p:spPr>
        <p:txBody>
          <a:bodyPr>
            <a:spAutoFit/>
          </a:bodyPr>
          <a:lstStyle/>
          <a:p>
            <a:pPr>
              <a:defRPr/>
            </a:pPr>
            <a:r>
              <a:rPr lang="en-US" sz="1000" b="1" dirty="0">
                <a:latin typeface="Calibri" pitchFamily="34" charset="0"/>
              </a:rPr>
              <a:t>Impacts (long-term accomplishments and vision)</a:t>
            </a:r>
            <a:r>
              <a:rPr lang="en-US" sz="1000" dirty="0">
                <a:latin typeface="Calibri" pitchFamily="34" charset="0"/>
              </a:rPr>
              <a:t>: </a:t>
            </a:r>
          </a:p>
          <a:p>
            <a:pPr>
              <a:buFont typeface="Arial" charset="0"/>
              <a:buChar char="•"/>
              <a:defRPr/>
            </a:pPr>
            <a:r>
              <a:rPr lang="en-US" sz="1000" dirty="0">
                <a:latin typeface="Calibri" pitchFamily="34" charset="0"/>
              </a:rPr>
              <a:t> </a:t>
            </a:r>
            <a:r>
              <a:rPr lang="en-US" sz="1000" dirty="0">
                <a:solidFill>
                  <a:srgbClr val="000000"/>
                </a:solidFill>
                <a:latin typeface="Calibri" pitchFamily="34" charset="0"/>
              </a:rPr>
              <a:t>Contribute </a:t>
            </a:r>
            <a:r>
              <a:rPr lang="en-US" sz="1000" dirty="0" smtClean="0">
                <a:solidFill>
                  <a:srgbClr val="000000"/>
                </a:solidFill>
                <a:latin typeface="Calibri" pitchFamily="34" charset="0"/>
              </a:rPr>
              <a:t>knowledge to </a:t>
            </a:r>
            <a:r>
              <a:rPr lang="en-US" sz="1000" dirty="0">
                <a:solidFill>
                  <a:srgbClr val="000000"/>
                </a:solidFill>
                <a:latin typeface="Calibri" pitchFamily="34" charset="0"/>
              </a:rPr>
              <a:t>achievement of healthy watersheds </a:t>
            </a:r>
            <a:r>
              <a:rPr lang="en-US" sz="1000" dirty="0" smtClean="0">
                <a:solidFill>
                  <a:srgbClr val="000000"/>
                </a:solidFill>
                <a:latin typeface="Calibri" pitchFamily="34" charset="0"/>
              </a:rPr>
              <a:t>(CTUIR </a:t>
            </a:r>
            <a:r>
              <a:rPr lang="en-US" sz="1000" dirty="0">
                <a:solidFill>
                  <a:srgbClr val="000000"/>
                </a:solidFill>
                <a:latin typeface="Calibri" pitchFamily="34" charset="0"/>
              </a:rPr>
              <a:t>River Vision) and increase traditional first food abundance and use opportunities.</a:t>
            </a:r>
          </a:p>
          <a:p>
            <a:pPr>
              <a:buFont typeface="Arial" charset="0"/>
              <a:buChar char="•"/>
              <a:defRPr/>
            </a:pPr>
            <a:r>
              <a:rPr lang="en-US" sz="1000" dirty="0">
                <a:solidFill>
                  <a:srgbClr val="000000"/>
                </a:solidFill>
                <a:latin typeface="Calibri" pitchFamily="34" charset="0"/>
              </a:rPr>
              <a:t> Contribute to </a:t>
            </a:r>
            <a:r>
              <a:rPr lang="en-US" sz="1000" dirty="0" smtClean="0">
                <a:solidFill>
                  <a:srgbClr val="000000"/>
                </a:solidFill>
                <a:latin typeface="Calibri" pitchFamily="34" charset="0"/>
              </a:rPr>
              <a:t>fulfilling the </a:t>
            </a:r>
            <a:r>
              <a:rPr lang="en-US" sz="1000" dirty="0">
                <a:solidFill>
                  <a:srgbClr val="000000"/>
                </a:solidFill>
                <a:latin typeface="Calibri" pitchFamily="34" charset="0"/>
              </a:rPr>
              <a:t>Subbasin Plan and ESA Recovery Plan goals. </a:t>
            </a:r>
          </a:p>
          <a:p>
            <a:pPr>
              <a:buFont typeface="Arial" charset="0"/>
              <a:buChar char="•"/>
              <a:defRPr/>
            </a:pPr>
            <a:r>
              <a:rPr lang="en-US" sz="1000" dirty="0">
                <a:solidFill>
                  <a:srgbClr val="000000"/>
                </a:solidFill>
                <a:latin typeface="Calibri" pitchFamily="34" charset="0"/>
              </a:rPr>
              <a:t> Assist in recovery of Endangered Species Act subject species </a:t>
            </a:r>
            <a:r>
              <a:rPr lang="en-US" sz="1000" dirty="0" smtClean="0">
                <a:solidFill>
                  <a:srgbClr val="000000"/>
                </a:solidFill>
                <a:latin typeface="Calibri" pitchFamily="34" charset="0"/>
              </a:rPr>
              <a:t>(chinook</a:t>
            </a:r>
            <a:r>
              <a:rPr lang="en-US" sz="1000" dirty="0">
                <a:solidFill>
                  <a:srgbClr val="000000"/>
                </a:solidFill>
                <a:latin typeface="Calibri" pitchFamily="34" charset="0"/>
              </a:rPr>
              <a:t>, summer </a:t>
            </a:r>
            <a:r>
              <a:rPr lang="en-US" sz="1000" dirty="0" smtClean="0">
                <a:solidFill>
                  <a:srgbClr val="000000"/>
                </a:solidFill>
                <a:latin typeface="Calibri" pitchFamily="34" charset="0"/>
              </a:rPr>
              <a:t>steelhead, and, </a:t>
            </a:r>
            <a:r>
              <a:rPr lang="en-US" sz="1000" dirty="0">
                <a:solidFill>
                  <a:srgbClr val="000000"/>
                </a:solidFill>
                <a:latin typeface="Calibri" pitchFamily="34" charset="0"/>
              </a:rPr>
              <a:t>bull trout).</a:t>
            </a:r>
          </a:p>
          <a:p>
            <a:pPr>
              <a:buFont typeface="Arial" charset="0"/>
              <a:buChar char="•"/>
              <a:defRPr/>
            </a:pPr>
            <a:r>
              <a:rPr lang="en-US" sz="1000" dirty="0">
                <a:solidFill>
                  <a:srgbClr val="000000"/>
                </a:solidFill>
                <a:latin typeface="Calibri" pitchFamily="34" charset="0"/>
              </a:rPr>
              <a:t>  Address water quality limiting factors </a:t>
            </a:r>
            <a:r>
              <a:rPr lang="en-US" sz="1000" dirty="0" smtClean="0">
                <a:solidFill>
                  <a:srgbClr val="000000"/>
                </a:solidFill>
                <a:latin typeface="Calibri" pitchFamily="34" charset="0"/>
              </a:rPr>
              <a:t>pursuant to the </a:t>
            </a:r>
            <a:r>
              <a:rPr lang="en-US" sz="1000" dirty="0">
                <a:solidFill>
                  <a:srgbClr val="000000"/>
                </a:solidFill>
                <a:latin typeface="Calibri" pitchFamily="34" charset="0"/>
              </a:rPr>
              <a:t>Clean Water Act </a:t>
            </a:r>
            <a:r>
              <a:rPr lang="en-US" sz="1000" dirty="0" smtClean="0">
                <a:solidFill>
                  <a:srgbClr val="000000"/>
                </a:solidFill>
                <a:latin typeface="Calibri" pitchFamily="34" charset="0"/>
              </a:rPr>
              <a:t>- 303d </a:t>
            </a:r>
            <a:r>
              <a:rPr lang="en-US" sz="1000" dirty="0">
                <a:solidFill>
                  <a:srgbClr val="000000"/>
                </a:solidFill>
                <a:latin typeface="Calibri" pitchFamily="34" charset="0"/>
              </a:rPr>
              <a:t>list.</a:t>
            </a:r>
          </a:p>
        </p:txBody>
      </p:sp>
      <p:pic>
        <p:nvPicPr>
          <p:cNvPr id="2089" name="Picture 2" descr="CTUIR Flag Color 300dpi - use this for sharing.jpg"/>
          <p:cNvPicPr>
            <a:picLocks noChangeAspect="1" noChangeArrowheads="1"/>
          </p:cNvPicPr>
          <p:nvPr/>
        </p:nvPicPr>
        <p:blipFill>
          <a:blip r:embed="rId3" cstate="print"/>
          <a:srcRect/>
          <a:stretch>
            <a:fillRect/>
          </a:stretch>
        </p:blipFill>
        <p:spPr bwMode="auto">
          <a:xfrm>
            <a:off x="193675" y="76200"/>
            <a:ext cx="1497013" cy="990600"/>
          </a:xfrm>
          <a:prstGeom prst="rect">
            <a:avLst/>
          </a:prstGeom>
          <a:noFill/>
          <a:ln w="9525">
            <a:solidFill>
              <a:srgbClr val="000000"/>
            </a:solidFill>
            <a:miter lim="800000"/>
            <a:headEnd/>
            <a:tailEnd/>
          </a:ln>
        </p:spPr>
      </p:pic>
      <p:graphicFrame>
        <p:nvGraphicFramePr>
          <p:cNvPr id="16" name="Table 15"/>
          <p:cNvGraphicFramePr>
            <a:graphicFrameLocks noGrp="1"/>
          </p:cNvGraphicFramePr>
          <p:nvPr>
            <p:extLst>
              <p:ext uri="{D42A27DB-BD31-4B8C-83A1-F6EECF244321}">
                <p14:modId xmlns:p14="http://schemas.microsoft.com/office/powerpoint/2010/main" val="4256766205"/>
              </p:ext>
            </p:extLst>
          </p:nvPr>
        </p:nvGraphicFramePr>
        <p:xfrm>
          <a:off x="5562599" y="1143000"/>
          <a:ext cx="3187700" cy="1015635"/>
        </p:xfrm>
        <a:graphic>
          <a:graphicData uri="http://schemas.openxmlformats.org/drawingml/2006/table">
            <a:tbl>
              <a:tblPr/>
              <a:tblGrid>
                <a:gridCol w="775714"/>
                <a:gridCol w="775714"/>
                <a:gridCol w="775714"/>
                <a:gridCol w="860558"/>
              </a:tblGrid>
              <a:tr h="184094">
                <a:tc>
                  <a:txBody>
                    <a:bodyPr/>
                    <a:lstStyle/>
                    <a:p>
                      <a:pPr algn="l" rtl="0" fontAlgn="t"/>
                      <a:r>
                        <a:rPr lang="en-US" sz="1000" b="1" i="0" u="none" strike="noStrike" dirty="0">
                          <a:solidFill>
                            <a:srgbClr val="000000"/>
                          </a:solidFill>
                          <a:latin typeface="Calibri"/>
                        </a:rPr>
                        <a:t>Project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D9F1"/>
                    </a:solidFill>
                  </a:tcPr>
                </a:tc>
                <a:tc>
                  <a:txBody>
                    <a:bodyPr/>
                    <a:lstStyle/>
                    <a:p>
                      <a:pPr algn="l" rtl="0" fontAlgn="t"/>
                      <a:r>
                        <a:rPr lang="en-US" sz="1000" b="0" i="0" u="none" strike="noStrike" dirty="0">
                          <a:solidFill>
                            <a:srgbClr val="000000"/>
                          </a:solidFill>
                          <a:latin typeface="Calibri"/>
                        </a:rPr>
                        <a:t>Funding</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rtl="0" fontAlgn="t"/>
                      <a:r>
                        <a:rPr lang="en-US" sz="1000" b="0" i="0" u="none" strike="noStrike" dirty="0" smtClean="0">
                          <a:solidFill>
                            <a:srgbClr val="000000"/>
                          </a:solidFill>
                          <a:latin typeface="Calibri"/>
                        </a:rPr>
                        <a:t>‘17 </a:t>
                      </a:r>
                      <a:r>
                        <a:rPr lang="en-US" sz="1000" b="0" i="0" u="none" strike="noStrike" dirty="0">
                          <a:solidFill>
                            <a:srgbClr val="000000"/>
                          </a:solidFill>
                          <a:latin typeface="Calibri"/>
                        </a:rPr>
                        <a:t>Budget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rtl="0" fontAlgn="t"/>
                      <a:r>
                        <a:rPr lang="en-US" sz="1000" b="0" i="0" u="none" strike="noStrike" dirty="0">
                          <a:solidFill>
                            <a:srgbClr val="000000"/>
                          </a:solidFill>
                          <a:latin typeface="Calibri"/>
                        </a:rPr>
                        <a:t>Total Staff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33122">
                <a:tc>
                  <a:txBody>
                    <a:bodyPr/>
                    <a:lstStyle/>
                    <a:p>
                      <a:pPr algn="l" rtl="0" fontAlgn="t"/>
                      <a:r>
                        <a:rPr lang="en-US" sz="1000" b="1" i="0" u="none" strike="noStrike" dirty="0">
                          <a:solidFill>
                            <a:srgbClr val="000000"/>
                          </a:solidFill>
                          <a:latin typeface="Calibri"/>
                        </a:rPr>
                        <a:t>Inputs: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n-US" sz="1000" b="0" i="0" u="none" strike="noStrike" dirty="0" smtClean="0">
                          <a:solidFill>
                            <a:srgbClr val="000000"/>
                          </a:solidFill>
                          <a:latin typeface="Calibri"/>
                        </a:rPr>
                        <a:t>BIA</a:t>
                      </a:r>
                      <a:endParaRPr lang="en-US" sz="10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n-US" sz="1000" b="0" i="0" u="none" strike="noStrike" dirty="0" smtClean="0">
                          <a:solidFill>
                            <a:srgbClr val="000000"/>
                          </a:solidFill>
                          <a:latin typeface="Calibri"/>
                        </a:rPr>
                        <a:t>$58,105 </a:t>
                      </a:r>
                      <a:endParaRPr lang="en-US" sz="10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n-US" sz="1000" b="0" i="0" u="none" strike="noStrike" dirty="0" smtClean="0">
                          <a:solidFill>
                            <a:srgbClr val="000000"/>
                          </a:solidFill>
                          <a:latin typeface="Calibri"/>
                        </a:rPr>
                        <a:t>.75 FTE GIS Analyst</a:t>
                      </a:r>
                      <a:endParaRPr lang="en-US" sz="10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9290">
                <a:tc>
                  <a:txBody>
                    <a:bodyPr/>
                    <a:lstStyle/>
                    <a:p>
                      <a:pPr algn="l" fontAlgn="t"/>
                      <a:r>
                        <a:rPr lang="en-US" sz="1000" b="1" i="0" u="none" strike="noStrike" dirty="0">
                          <a:solidFill>
                            <a:srgbClr val="000000"/>
                          </a:solidFill>
                          <a:latin typeface="Calibri"/>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algn="l" rtl="0" fontAlgn="t"/>
                      <a:r>
                        <a:rPr lang="en-US" sz="1000" b="0" i="0" u="none" strike="noStrike" dirty="0">
                          <a:solidFill>
                            <a:srgbClr val="000000"/>
                          </a:solidFill>
                          <a:latin typeface="Calibri"/>
                        </a:rPr>
                        <a:t>Staff: </a:t>
                      </a:r>
                      <a:r>
                        <a:rPr lang="en-US" sz="1000" b="0" i="0" u="none" strike="noStrike" smtClean="0">
                          <a:solidFill>
                            <a:srgbClr val="000000"/>
                          </a:solidFill>
                          <a:latin typeface="Calibri"/>
                        </a:rPr>
                        <a:t>Bethy Rodgers-Pachico </a:t>
                      </a:r>
                      <a:r>
                        <a:rPr lang="en-US" sz="1000" b="0" i="0" u="none" strike="noStrike" dirty="0" smtClean="0">
                          <a:solidFill>
                            <a:srgbClr val="000000"/>
                          </a:solidFill>
                          <a:latin typeface="Calibri"/>
                        </a:rPr>
                        <a:t>and Scott </a:t>
                      </a:r>
                      <a:r>
                        <a:rPr lang="en-US" sz="1000" b="0" i="0" u="none" strike="noStrike" dirty="0">
                          <a:solidFill>
                            <a:srgbClr val="000000"/>
                          </a:solidFill>
                          <a:latin typeface="Calibri"/>
                        </a:rPr>
                        <a:t>O’Daniel </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184094">
                <a:tc>
                  <a:txBody>
                    <a:bodyPr/>
                    <a:lstStyle/>
                    <a:p>
                      <a:pPr algn="l" fontAlgn="t"/>
                      <a:r>
                        <a:rPr lang="en-US" sz="1000" b="1" i="0" u="none" strike="noStrike" dirty="0">
                          <a:solidFill>
                            <a:srgbClr val="000000"/>
                          </a:solidFill>
                          <a:latin typeface="Calibri"/>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algn="l" rtl="0" fontAlgn="t"/>
                      <a:endParaRPr lang="en-US" sz="1000" b="0" i="0" u="none" strike="noStrike" dirty="0">
                        <a:solidFill>
                          <a:srgbClr val="000000"/>
                        </a:solidFill>
                        <a:latin typeface="Calibri"/>
                      </a:endParaRP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bl>
          </a:graphicData>
        </a:graphic>
      </p:graphicFrame>
      <p:sp>
        <p:nvSpPr>
          <p:cNvPr id="29" name="TextBox 25"/>
          <p:cNvSpPr txBox="1">
            <a:spLocks noChangeArrowheads="1"/>
          </p:cNvSpPr>
          <p:nvPr/>
        </p:nvSpPr>
        <p:spPr bwMode="auto">
          <a:xfrm>
            <a:off x="4588932" y="5900172"/>
            <a:ext cx="4464189" cy="1338828"/>
          </a:xfrm>
          <a:prstGeom prst="rect">
            <a:avLst/>
          </a:prstGeom>
          <a:noFill/>
          <a:ln w="9525">
            <a:noFill/>
            <a:miter lim="800000"/>
            <a:headEnd/>
            <a:tailEnd/>
          </a:ln>
        </p:spPr>
        <p:txBody>
          <a:bodyPr wrap="square">
            <a:spAutoFit/>
          </a:bodyPr>
          <a:lstStyle/>
          <a:p>
            <a:r>
              <a:rPr lang="en-US" sz="900" b="1" dirty="0" smtClean="0">
                <a:latin typeface="+mn-lt"/>
              </a:rPr>
              <a:t>Figure 1.   </a:t>
            </a:r>
            <a:r>
              <a:rPr lang="en-US" sz="900" i="1" dirty="0" smtClean="0">
                <a:latin typeface="+mn-lt"/>
              </a:rPr>
              <a:t> </a:t>
            </a:r>
            <a:r>
              <a:rPr lang="en-US" sz="900" dirty="0" smtClean="0">
                <a:latin typeface="+mn-lt"/>
              </a:rPr>
              <a:t>Gray shades in the larger image represent unique combinations of slope, land cover types and soils, combined as a model input for ARC-SWAT.  The inset map, in the lower left corner, shows the analysis area for this effort.  After analyzing the </a:t>
            </a:r>
            <a:r>
              <a:rPr lang="en-US" sz="900" dirty="0">
                <a:latin typeface="+mn-lt"/>
              </a:rPr>
              <a:t>spatial distribution of flow gages in the Umatilla River </a:t>
            </a:r>
            <a:r>
              <a:rPr lang="en-US" sz="900" dirty="0" smtClean="0">
                <a:latin typeface="+mn-lt"/>
              </a:rPr>
              <a:t>watershed, we built </a:t>
            </a:r>
            <a:r>
              <a:rPr lang="en-US" sz="900" dirty="0">
                <a:latin typeface="+mn-lt"/>
              </a:rPr>
              <a:t>a flow model on those that represent natural flows over the greatest area of the basin. </a:t>
            </a:r>
          </a:p>
          <a:p>
            <a:endParaRPr lang="en-US" sz="900" dirty="0" smtClean="0">
              <a:latin typeface="+mn-lt"/>
            </a:endParaRPr>
          </a:p>
          <a:p>
            <a:endParaRPr lang="en-US" sz="900" dirty="0" smtClean="0">
              <a:latin typeface="+mn-lt"/>
            </a:endParaRPr>
          </a:p>
          <a:p>
            <a:endParaRPr lang="en-US" sz="900" dirty="0">
              <a:latin typeface="+mn-lt"/>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4446"/>
          <a:stretch/>
        </p:blipFill>
        <p:spPr>
          <a:xfrm>
            <a:off x="4588932" y="2514600"/>
            <a:ext cx="4464189" cy="319929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TotalTime>
  <Words>487</Words>
  <Application>Microsoft Office PowerPoint</Application>
  <PresentationFormat>On-screen Show (4:3)</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Confederated Tribes of the Umatilla Indian Reservation Program Project Semiannual Report Project: Future Flows Reporting Period: January through June 2017</vt:lpstr>
    </vt:vector>
  </TitlesOfParts>
  <Company>C.T.U.I.R.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Confederated Tribes of the Umatilla Indian Reservation DNR Fisheries Program Project Semiannual Report Project: Walla Walla Subbasin Fish Habitat Restoration Project Period: January-June 2009</dc:title>
  <dc:creator>JamesW</dc:creator>
  <cp:lastModifiedBy>Stacy Schumacher</cp:lastModifiedBy>
  <cp:revision>227</cp:revision>
  <cp:lastPrinted>2017-03-14T21:14:55Z</cp:lastPrinted>
  <dcterms:created xsi:type="dcterms:W3CDTF">2009-07-08T16:22:02Z</dcterms:created>
  <dcterms:modified xsi:type="dcterms:W3CDTF">2017-10-26T16:20:37Z</dcterms:modified>
</cp:coreProperties>
</file>